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sldIdLst>
    <p:sldId id="256" r:id="rId3"/>
    <p:sldId id="258" r:id="rId4"/>
    <p:sldId id="259" r:id="rId5"/>
    <p:sldId id="263" r:id="rId6"/>
    <p:sldId id="278" r:id="rId7"/>
    <p:sldId id="267" r:id="rId8"/>
    <p:sldId id="268" r:id="rId9"/>
    <p:sldId id="264" r:id="rId10"/>
    <p:sldId id="265" r:id="rId11"/>
    <p:sldId id="266"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F5ED4361-1515-4A63-A377-4E9F0A6A3CEF}" type="slidenum">
              <a:rPr lang="en-NZ"/>
              <a:pPr>
                <a:defRPr/>
              </a:pPr>
              <a:t>‹#›</a:t>
            </a:fld>
            <a:endParaRPr lang="en-NZ"/>
          </a:p>
        </p:txBody>
      </p:sp>
    </p:spTree>
    <p:extLst>
      <p:ext uri="{BB962C8B-B14F-4D97-AF65-F5344CB8AC3E}">
        <p14:creationId xmlns:p14="http://schemas.microsoft.com/office/powerpoint/2010/main" val="287687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5A33A7FA-1E2B-4811-9F32-98D347861E5F}" type="slidenum">
              <a:rPr lang="en-NZ"/>
              <a:pPr>
                <a:defRPr/>
              </a:pPr>
              <a:t>‹#›</a:t>
            </a:fld>
            <a:endParaRPr lang="en-NZ"/>
          </a:p>
        </p:txBody>
      </p:sp>
    </p:spTree>
    <p:extLst>
      <p:ext uri="{BB962C8B-B14F-4D97-AF65-F5344CB8AC3E}">
        <p14:creationId xmlns:p14="http://schemas.microsoft.com/office/powerpoint/2010/main" val="191820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C96933D9-384B-4D98-BF68-104CD289A3A0}" type="slidenum">
              <a:rPr lang="en-NZ"/>
              <a:pPr>
                <a:defRPr/>
              </a:pPr>
              <a:t>‹#›</a:t>
            </a:fld>
            <a:endParaRPr lang="en-NZ"/>
          </a:p>
        </p:txBody>
      </p:sp>
    </p:spTree>
    <p:extLst>
      <p:ext uri="{BB962C8B-B14F-4D97-AF65-F5344CB8AC3E}">
        <p14:creationId xmlns:p14="http://schemas.microsoft.com/office/powerpoint/2010/main" val="3695272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457200" y="1600200"/>
            <a:ext cx="8229600" cy="4525963"/>
          </a:xfrm>
        </p:spPr>
        <p:txBody>
          <a:bodyPr/>
          <a:lstStyle/>
          <a:p>
            <a:pPr lvl="0"/>
            <a:endParaRPr lang="en-N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7A892F81-2C18-4F4A-8B76-CAA783B27923}" type="slidenum">
              <a:rPr lang="en-NZ"/>
              <a:pPr>
                <a:defRPr/>
              </a:pPr>
              <a:t>‹#›</a:t>
            </a:fld>
            <a:endParaRPr lang="en-NZ"/>
          </a:p>
        </p:txBody>
      </p:sp>
    </p:spTree>
    <p:extLst>
      <p:ext uri="{BB962C8B-B14F-4D97-AF65-F5344CB8AC3E}">
        <p14:creationId xmlns:p14="http://schemas.microsoft.com/office/powerpoint/2010/main" val="1383632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2590800"/>
            <a:ext cx="8915400" cy="914400"/>
          </a:xfrm>
        </p:spPr>
        <p:txBody>
          <a:bodyPr/>
          <a:lstStyle>
            <a:lvl1pPr>
              <a:defRPr sz="5400"/>
            </a:lvl1pPr>
          </a:lstStyle>
          <a:p>
            <a:pPr lvl="0"/>
            <a:r>
              <a:rPr lang="en-NZ" noProof="0" smtClean="0"/>
              <a:t>Click to edit Master title style</a:t>
            </a:r>
          </a:p>
        </p:txBody>
      </p:sp>
      <p:sp>
        <p:nvSpPr>
          <p:cNvPr id="7171" name="Rectangle 3"/>
          <p:cNvSpPr>
            <a:spLocks noGrp="1" noChangeArrowheads="1"/>
          </p:cNvSpPr>
          <p:nvPr>
            <p:ph type="subTitle" idx="1"/>
          </p:nvPr>
        </p:nvSpPr>
        <p:spPr>
          <a:xfrm>
            <a:off x="0" y="3505200"/>
            <a:ext cx="4572000" cy="838200"/>
          </a:xfrm>
        </p:spPr>
        <p:txBody>
          <a:bodyPr/>
          <a:lstStyle>
            <a:lvl1pPr marL="0" indent="0">
              <a:buFontTx/>
              <a:buNone/>
              <a:defRPr sz="2800"/>
            </a:lvl1pPr>
          </a:lstStyle>
          <a:p>
            <a:pPr lvl="0"/>
            <a:r>
              <a:rPr lang="en-NZ" noProof="0" smtClean="0"/>
              <a:t>Click to edit Master subtitle style</a:t>
            </a:r>
          </a:p>
        </p:txBody>
      </p:sp>
      <p:sp>
        <p:nvSpPr>
          <p:cNvPr id="4" name="Rectangle 4"/>
          <p:cNvSpPr>
            <a:spLocks noGrp="1" noChangeArrowheads="1"/>
          </p:cNvSpPr>
          <p:nvPr>
            <p:ph type="dt" sz="half" idx="10"/>
          </p:nvPr>
        </p:nvSpPr>
        <p:spPr>
          <a:xfrm>
            <a:off x="0" y="6689725"/>
            <a:ext cx="2133600" cy="168275"/>
          </a:xfrm>
        </p:spPr>
        <p:txBody>
          <a:bodyPr/>
          <a:lstStyle>
            <a:lvl1pPr>
              <a:defRPr/>
            </a:lvl1pPr>
          </a:lstStyle>
          <a:p>
            <a:pPr>
              <a:defRPr/>
            </a:pPr>
            <a:endParaRPr lang="en-NZ"/>
          </a:p>
        </p:txBody>
      </p:sp>
      <p:sp>
        <p:nvSpPr>
          <p:cNvPr id="5" name="Rectangle 5"/>
          <p:cNvSpPr>
            <a:spLocks noGrp="1" noChangeArrowheads="1"/>
          </p:cNvSpPr>
          <p:nvPr>
            <p:ph type="ftr" sz="quarter" idx="11"/>
          </p:nvPr>
        </p:nvSpPr>
        <p:spPr/>
        <p:txBody>
          <a:bodyPr/>
          <a:lstStyle>
            <a:lvl1pPr>
              <a:defRPr/>
            </a:lvl1pPr>
          </a:lstStyle>
          <a:p>
            <a:pPr>
              <a:defRPr/>
            </a:pPr>
            <a:endParaRPr lang="en-NZ"/>
          </a:p>
        </p:txBody>
      </p:sp>
      <p:sp>
        <p:nvSpPr>
          <p:cNvPr id="6" name="Rectangle 6"/>
          <p:cNvSpPr>
            <a:spLocks noGrp="1" noChangeArrowheads="1"/>
          </p:cNvSpPr>
          <p:nvPr>
            <p:ph type="sldNum" sz="quarter" idx="12"/>
          </p:nvPr>
        </p:nvSpPr>
        <p:spPr>
          <a:xfrm>
            <a:off x="7010400" y="6689725"/>
            <a:ext cx="2133600" cy="168275"/>
          </a:xfrm>
        </p:spPr>
        <p:txBody>
          <a:bodyPr/>
          <a:lstStyle>
            <a:lvl1pPr>
              <a:defRPr/>
            </a:lvl1pPr>
          </a:lstStyle>
          <a:p>
            <a:pPr>
              <a:defRPr/>
            </a:pPr>
            <a:fld id="{260F3A3F-1150-4D7F-8474-4BD13CA40BDF}" type="slidenum">
              <a:rPr lang="en-NZ"/>
              <a:pPr>
                <a:defRPr/>
              </a:pPr>
              <a:t>‹#›</a:t>
            </a:fld>
            <a:endParaRPr lang="en-NZ"/>
          </a:p>
        </p:txBody>
      </p:sp>
    </p:spTree>
    <p:extLst>
      <p:ext uri="{BB962C8B-B14F-4D97-AF65-F5344CB8AC3E}">
        <p14:creationId xmlns:p14="http://schemas.microsoft.com/office/powerpoint/2010/main" val="937568665"/>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08E6E441-3275-4F19-B831-8955B64F215E}" type="slidenum">
              <a:rPr lang="en-NZ"/>
              <a:pPr>
                <a:defRPr/>
              </a:pPr>
              <a:t>‹#›</a:t>
            </a:fld>
            <a:endParaRPr lang="en-NZ"/>
          </a:p>
        </p:txBody>
      </p:sp>
    </p:spTree>
    <p:extLst>
      <p:ext uri="{BB962C8B-B14F-4D97-AF65-F5344CB8AC3E}">
        <p14:creationId xmlns:p14="http://schemas.microsoft.com/office/powerpoint/2010/main" val="205538155"/>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C0888B6E-2967-4753-9506-8E76BE1A1BD2}" type="slidenum">
              <a:rPr lang="en-NZ"/>
              <a:pPr>
                <a:defRPr/>
              </a:pPr>
              <a:t>‹#›</a:t>
            </a:fld>
            <a:endParaRPr lang="en-NZ"/>
          </a:p>
        </p:txBody>
      </p:sp>
    </p:spTree>
    <p:extLst>
      <p:ext uri="{BB962C8B-B14F-4D97-AF65-F5344CB8AC3E}">
        <p14:creationId xmlns:p14="http://schemas.microsoft.com/office/powerpoint/2010/main" val="3441237873"/>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52400" y="838200"/>
            <a:ext cx="4343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838200"/>
            <a:ext cx="4343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E58718D1-2F23-485C-9C45-139DBDB1E0BA}" type="slidenum">
              <a:rPr lang="en-NZ"/>
              <a:pPr>
                <a:defRPr/>
              </a:pPr>
              <a:t>‹#›</a:t>
            </a:fld>
            <a:endParaRPr lang="en-NZ"/>
          </a:p>
        </p:txBody>
      </p:sp>
    </p:spTree>
    <p:extLst>
      <p:ext uri="{BB962C8B-B14F-4D97-AF65-F5344CB8AC3E}">
        <p14:creationId xmlns:p14="http://schemas.microsoft.com/office/powerpoint/2010/main" val="1026070178"/>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pPr>
              <a:defRPr/>
            </a:pPr>
            <a:fld id="{770775CC-37AE-4C16-87C8-2376828B5424}" type="slidenum">
              <a:rPr lang="en-NZ"/>
              <a:pPr>
                <a:defRPr/>
              </a:pPr>
              <a:t>‹#›</a:t>
            </a:fld>
            <a:endParaRPr lang="en-NZ"/>
          </a:p>
        </p:txBody>
      </p:sp>
    </p:spTree>
    <p:extLst>
      <p:ext uri="{BB962C8B-B14F-4D97-AF65-F5344CB8AC3E}">
        <p14:creationId xmlns:p14="http://schemas.microsoft.com/office/powerpoint/2010/main" val="1553298888"/>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pPr>
              <a:defRPr/>
            </a:pPr>
            <a:fld id="{3646B506-6F1F-40AF-9852-9BA7206F8C3E}" type="slidenum">
              <a:rPr lang="en-NZ"/>
              <a:pPr>
                <a:defRPr/>
              </a:pPr>
              <a:t>‹#›</a:t>
            </a:fld>
            <a:endParaRPr lang="en-NZ"/>
          </a:p>
        </p:txBody>
      </p:sp>
    </p:spTree>
    <p:extLst>
      <p:ext uri="{BB962C8B-B14F-4D97-AF65-F5344CB8AC3E}">
        <p14:creationId xmlns:p14="http://schemas.microsoft.com/office/powerpoint/2010/main" val="3991961881"/>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pPr>
              <a:defRPr/>
            </a:pPr>
            <a:fld id="{357953CD-5D48-489F-A659-8537514B8B33}" type="slidenum">
              <a:rPr lang="en-NZ"/>
              <a:pPr>
                <a:defRPr/>
              </a:pPr>
              <a:t>‹#›</a:t>
            </a:fld>
            <a:endParaRPr lang="en-NZ"/>
          </a:p>
        </p:txBody>
      </p:sp>
    </p:spTree>
    <p:extLst>
      <p:ext uri="{BB962C8B-B14F-4D97-AF65-F5344CB8AC3E}">
        <p14:creationId xmlns:p14="http://schemas.microsoft.com/office/powerpoint/2010/main" val="306855382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86DBA538-BB4C-44AF-A764-EBD9A5474BA2}" type="slidenum">
              <a:rPr lang="en-NZ"/>
              <a:pPr>
                <a:defRPr/>
              </a:pPr>
              <a:t>‹#›</a:t>
            </a:fld>
            <a:endParaRPr lang="en-NZ"/>
          </a:p>
        </p:txBody>
      </p:sp>
    </p:spTree>
    <p:extLst>
      <p:ext uri="{BB962C8B-B14F-4D97-AF65-F5344CB8AC3E}">
        <p14:creationId xmlns:p14="http://schemas.microsoft.com/office/powerpoint/2010/main" val="700376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FC456BA0-627A-4B7E-8A88-8331663B39A7}" type="slidenum">
              <a:rPr lang="en-NZ"/>
              <a:pPr>
                <a:defRPr/>
              </a:pPr>
              <a:t>‹#›</a:t>
            </a:fld>
            <a:endParaRPr lang="en-NZ"/>
          </a:p>
        </p:txBody>
      </p:sp>
    </p:spTree>
    <p:extLst>
      <p:ext uri="{BB962C8B-B14F-4D97-AF65-F5344CB8AC3E}">
        <p14:creationId xmlns:p14="http://schemas.microsoft.com/office/powerpoint/2010/main" val="886856991"/>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8E9E5F6A-A223-4DC6-88F0-66DDA43D0D4B}" type="slidenum">
              <a:rPr lang="en-NZ"/>
              <a:pPr>
                <a:defRPr/>
              </a:pPr>
              <a:t>‹#›</a:t>
            </a:fld>
            <a:endParaRPr lang="en-NZ"/>
          </a:p>
        </p:txBody>
      </p:sp>
    </p:spTree>
    <p:extLst>
      <p:ext uri="{BB962C8B-B14F-4D97-AF65-F5344CB8AC3E}">
        <p14:creationId xmlns:p14="http://schemas.microsoft.com/office/powerpoint/2010/main" val="2715838479"/>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216D0729-4088-40F3-80EF-FBB4980FD360}" type="slidenum">
              <a:rPr lang="en-NZ"/>
              <a:pPr>
                <a:defRPr/>
              </a:pPr>
              <a:t>‹#›</a:t>
            </a:fld>
            <a:endParaRPr lang="en-NZ"/>
          </a:p>
        </p:txBody>
      </p:sp>
    </p:spTree>
    <p:extLst>
      <p:ext uri="{BB962C8B-B14F-4D97-AF65-F5344CB8AC3E}">
        <p14:creationId xmlns:p14="http://schemas.microsoft.com/office/powerpoint/2010/main" val="2247297639"/>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6294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0" y="-76200"/>
            <a:ext cx="67056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1F217B99-2FA9-4B5B-B829-4F4133B7A8E8}" type="slidenum">
              <a:rPr lang="en-NZ"/>
              <a:pPr>
                <a:defRPr/>
              </a:pPr>
              <a:t>‹#›</a:t>
            </a:fld>
            <a:endParaRPr lang="en-NZ"/>
          </a:p>
        </p:txBody>
      </p:sp>
    </p:spTree>
    <p:extLst>
      <p:ext uri="{BB962C8B-B14F-4D97-AF65-F5344CB8AC3E}">
        <p14:creationId xmlns:p14="http://schemas.microsoft.com/office/powerpoint/2010/main" val="1894706316"/>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C2473E3E-D34E-4567-A752-70899AC3E512}" type="slidenum">
              <a:rPr lang="en-NZ"/>
              <a:pPr>
                <a:defRPr/>
              </a:pPr>
              <a:t>‹#›</a:t>
            </a:fld>
            <a:endParaRPr lang="en-NZ"/>
          </a:p>
        </p:txBody>
      </p:sp>
    </p:spTree>
    <p:extLst>
      <p:ext uri="{BB962C8B-B14F-4D97-AF65-F5344CB8AC3E}">
        <p14:creationId xmlns:p14="http://schemas.microsoft.com/office/powerpoint/2010/main" val="100514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642A938E-742B-4B70-9AD7-5DF8A7839BBB}" type="slidenum">
              <a:rPr lang="en-NZ"/>
              <a:pPr>
                <a:defRPr/>
              </a:pPr>
              <a:t>‹#›</a:t>
            </a:fld>
            <a:endParaRPr lang="en-NZ"/>
          </a:p>
        </p:txBody>
      </p:sp>
    </p:spTree>
    <p:extLst>
      <p:ext uri="{BB962C8B-B14F-4D97-AF65-F5344CB8AC3E}">
        <p14:creationId xmlns:p14="http://schemas.microsoft.com/office/powerpoint/2010/main" val="169319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pPr>
              <a:defRPr/>
            </a:pPr>
            <a:fld id="{A28930EB-7935-4D11-8F9B-B007CDFC26C8}" type="slidenum">
              <a:rPr lang="en-NZ"/>
              <a:pPr>
                <a:defRPr/>
              </a:pPr>
              <a:t>‹#›</a:t>
            </a:fld>
            <a:endParaRPr lang="en-NZ"/>
          </a:p>
        </p:txBody>
      </p:sp>
    </p:spTree>
    <p:extLst>
      <p:ext uri="{BB962C8B-B14F-4D97-AF65-F5344CB8AC3E}">
        <p14:creationId xmlns:p14="http://schemas.microsoft.com/office/powerpoint/2010/main" val="13299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pPr>
              <a:defRPr/>
            </a:pPr>
            <a:fld id="{9AB584EC-B7AE-45D8-8919-80CCCD2C3A5C}" type="slidenum">
              <a:rPr lang="en-NZ"/>
              <a:pPr>
                <a:defRPr/>
              </a:pPr>
              <a:t>‹#›</a:t>
            </a:fld>
            <a:endParaRPr lang="en-NZ"/>
          </a:p>
        </p:txBody>
      </p:sp>
    </p:spTree>
    <p:extLst>
      <p:ext uri="{BB962C8B-B14F-4D97-AF65-F5344CB8AC3E}">
        <p14:creationId xmlns:p14="http://schemas.microsoft.com/office/powerpoint/2010/main" val="24248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pPr>
              <a:defRPr/>
            </a:pPr>
            <a:fld id="{573EA2D5-9AA7-47DB-81FA-0481FAA39197}" type="slidenum">
              <a:rPr lang="en-NZ"/>
              <a:pPr>
                <a:defRPr/>
              </a:pPr>
              <a:t>‹#›</a:t>
            </a:fld>
            <a:endParaRPr lang="en-NZ"/>
          </a:p>
        </p:txBody>
      </p:sp>
    </p:spTree>
    <p:extLst>
      <p:ext uri="{BB962C8B-B14F-4D97-AF65-F5344CB8AC3E}">
        <p14:creationId xmlns:p14="http://schemas.microsoft.com/office/powerpoint/2010/main" val="93317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69CFEA84-018E-4CAA-9FCA-458B0F0E684B}" type="slidenum">
              <a:rPr lang="en-NZ"/>
              <a:pPr>
                <a:defRPr/>
              </a:pPr>
              <a:t>‹#›</a:t>
            </a:fld>
            <a:endParaRPr lang="en-NZ"/>
          </a:p>
        </p:txBody>
      </p:sp>
    </p:spTree>
    <p:extLst>
      <p:ext uri="{BB962C8B-B14F-4D97-AF65-F5344CB8AC3E}">
        <p14:creationId xmlns:p14="http://schemas.microsoft.com/office/powerpoint/2010/main" val="44514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8DCDC45C-FF33-45D2-8D50-FD0062B207BF}" type="slidenum">
              <a:rPr lang="en-NZ"/>
              <a:pPr>
                <a:defRPr/>
              </a:pPr>
              <a:t>‹#›</a:t>
            </a:fld>
            <a:endParaRPr lang="en-NZ"/>
          </a:p>
        </p:txBody>
      </p:sp>
    </p:spTree>
    <p:extLst>
      <p:ext uri="{BB962C8B-B14F-4D97-AF65-F5344CB8AC3E}">
        <p14:creationId xmlns:p14="http://schemas.microsoft.com/office/powerpoint/2010/main" val="3801025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N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96F2FD4-F110-46D2-A142-8113BF3D9544}" type="slidenum">
              <a:rPr lang="en-NZ"/>
              <a:pPr>
                <a:defRPr/>
              </a:pPr>
              <a:t>‹#›</a:t>
            </a:fld>
            <a:endParaRPr lang="en-NZ"/>
          </a:p>
        </p:txBody>
      </p:sp>
    </p:spTree>
  </p:cSld>
  <p:clrMap bg1="dk2" tx1="lt1" bg2="dk1"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76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2051" name="Rectangle 3"/>
          <p:cNvSpPr>
            <a:spLocks noGrp="1" noChangeArrowheads="1"/>
          </p:cNvSpPr>
          <p:nvPr>
            <p:ph type="body" idx="1"/>
          </p:nvPr>
        </p:nvSpPr>
        <p:spPr bwMode="auto">
          <a:xfrm>
            <a:off x="152400" y="838200"/>
            <a:ext cx="8839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614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Arial" charset="0"/>
              </a:defRPr>
            </a:lvl1pPr>
          </a:lstStyle>
          <a:p>
            <a:pPr>
              <a:defRPr/>
            </a:pPr>
            <a:endParaRPr lang="en-NZ"/>
          </a:p>
        </p:txBody>
      </p:sp>
      <p:sp>
        <p:nvSpPr>
          <p:cNvPr id="614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charset="0"/>
              </a:defRPr>
            </a:lvl1pPr>
          </a:lstStyle>
          <a:p>
            <a:pPr>
              <a:defRPr/>
            </a:pPr>
            <a:endParaRPr lang="en-NZ"/>
          </a:p>
        </p:txBody>
      </p:sp>
      <p:sp>
        <p:nvSpPr>
          <p:cNvPr id="615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charset="0"/>
              </a:defRPr>
            </a:lvl1pPr>
          </a:lstStyle>
          <a:p>
            <a:pPr>
              <a:defRPr/>
            </a:pPr>
            <a:fld id="{D584EA25-D1E1-40BF-84A9-C8035CC42C91}"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758"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spd="med">
    <p:fade thruBlk="1"/>
  </p:transition>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Impact" pitchFamily="34" charset="0"/>
        </a:defRPr>
      </a:lvl2pPr>
      <a:lvl3pPr algn="l" rtl="0" eaLnBrk="0" fontAlgn="base" hangingPunct="0">
        <a:spcBef>
          <a:spcPct val="0"/>
        </a:spcBef>
        <a:spcAft>
          <a:spcPct val="0"/>
        </a:spcAft>
        <a:defRPr sz="4000">
          <a:solidFill>
            <a:schemeClr val="tx2"/>
          </a:solidFill>
          <a:latin typeface="Impact" pitchFamily="34" charset="0"/>
        </a:defRPr>
      </a:lvl3pPr>
      <a:lvl4pPr algn="l" rtl="0" eaLnBrk="0" fontAlgn="base" hangingPunct="0">
        <a:spcBef>
          <a:spcPct val="0"/>
        </a:spcBef>
        <a:spcAft>
          <a:spcPct val="0"/>
        </a:spcAft>
        <a:defRPr sz="4000">
          <a:solidFill>
            <a:schemeClr val="tx2"/>
          </a:solidFill>
          <a:latin typeface="Impact" pitchFamily="34" charset="0"/>
        </a:defRPr>
      </a:lvl4pPr>
      <a:lvl5pPr algn="l" rtl="0" eaLnBrk="0" fontAlgn="base" hangingPunct="0">
        <a:spcBef>
          <a:spcPct val="0"/>
        </a:spcBef>
        <a:spcAft>
          <a:spcPct val="0"/>
        </a:spcAft>
        <a:defRPr sz="4000">
          <a:solidFill>
            <a:schemeClr val="tx2"/>
          </a:solidFill>
          <a:latin typeface="Impact" pitchFamily="34" charset="0"/>
        </a:defRPr>
      </a:lvl5pPr>
      <a:lvl6pPr marL="457200" algn="l" rtl="0" fontAlgn="base">
        <a:spcBef>
          <a:spcPct val="0"/>
        </a:spcBef>
        <a:spcAft>
          <a:spcPct val="0"/>
        </a:spcAft>
        <a:defRPr sz="4000">
          <a:solidFill>
            <a:schemeClr val="tx2"/>
          </a:solidFill>
          <a:latin typeface="Impact" pitchFamily="34" charset="0"/>
        </a:defRPr>
      </a:lvl6pPr>
      <a:lvl7pPr marL="914400" algn="l" rtl="0" fontAlgn="base">
        <a:spcBef>
          <a:spcPct val="0"/>
        </a:spcBef>
        <a:spcAft>
          <a:spcPct val="0"/>
        </a:spcAft>
        <a:defRPr sz="4000">
          <a:solidFill>
            <a:schemeClr val="tx2"/>
          </a:solidFill>
          <a:latin typeface="Impact" pitchFamily="34" charset="0"/>
        </a:defRPr>
      </a:lvl7pPr>
      <a:lvl8pPr marL="1371600" algn="l" rtl="0" fontAlgn="base">
        <a:spcBef>
          <a:spcPct val="0"/>
        </a:spcBef>
        <a:spcAft>
          <a:spcPct val="0"/>
        </a:spcAft>
        <a:defRPr sz="4000">
          <a:solidFill>
            <a:schemeClr val="tx2"/>
          </a:solidFill>
          <a:latin typeface="Impact" pitchFamily="34" charset="0"/>
        </a:defRPr>
      </a:lvl8pPr>
      <a:lvl9pPr marL="1828800" algn="l"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NZ" smtClean="0"/>
              <a:t>Responses to Biotic Factors</a:t>
            </a:r>
          </a:p>
        </p:txBody>
      </p:sp>
      <p:sp>
        <p:nvSpPr>
          <p:cNvPr id="4099" name="Rectangle 3"/>
          <p:cNvSpPr>
            <a:spLocks noGrp="1" noChangeArrowheads="1"/>
          </p:cNvSpPr>
          <p:nvPr>
            <p:ph type="subTitle" idx="1"/>
          </p:nvPr>
        </p:nvSpPr>
        <p:spPr/>
        <p:txBody>
          <a:bodyPr/>
          <a:lstStyle/>
          <a:p>
            <a:pPr eaLnBrk="1" hangingPunct="1"/>
            <a:r>
              <a:rPr lang="en-NZ" smtClean="0"/>
              <a:t>P 63</a:t>
            </a:r>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NZ" smtClean="0"/>
              <a:t>Ants farming other insects</a:t>
            </a:r>
          </a:p>
        </p:txBody>
      </p:sp>
      <p:pic>
        <p:nvPicPr>
          <p:cNvPr id="13315" name="Picture 4" descr="ant farm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90207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ant milking lar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648200"/>
            <a:ext cx="28194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Ants -MeatAnt caterpi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81200"/>
            <a:ext cx="32004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8"/>
          <p:cNvSpPr txBox="1">
            <a:spLocks noChangeArrowheads="1"/>
          </p:cNvSpPr>
          <p:nvPr/>
        </p:nvSpPr>
        <p:spPr bwMode="auto">
          <a:xfrm>
            <a:off x="3657600" y="5867400"/>
            <a:ext cx="4572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1600">
                <a:solidFill>
                  <a:srgbClr val="000000"/>
                </a:solidFill>
                <a:latin typeface="Tahoma" pitchFamily="34" charset="0"/>
              </a:rPr>
              <a:t>English ants milk caterpillars of the little blue butterfly. The ants rear the caterpillars in their nest.</a:t>
            </a:r>
          </a:p>
        </p:txBody>
      </p:sp>
      <p:sp>
        <p:nvSpPr>
          <p:cNvPr id="13319" name="Text Box 9"/>
          <p:cNvSpPr txBox="1">
            <a:spLocks noChangeArrowheads="1"/>
          </p:cNvSpPr>
          <p:nvPr/>
        </p:nvSpPr>
        <p:spPr bwMode="auto">
          <a:xfrm>
            <a:off x="457200" y="685800"/>
            <a:ext cx="79248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1400">
                <a:solidFill>
                  <a:srgbClr val="000000"/>
                </a:solidFill>
              </a:rPr>
              <a:t>Australian meat ants guard Lycaenid caterpillars against predators such as Bull Ants and birds, and parasites such as wasps and flies. In return for being guarded, the caterpillars offer the Meat Ants nutritious secretions from special organs located at the rear, and along the length, of their bodies. The Meat Ants also appear to direct the caterpillar towards fresh foliage and to herd them around the tree.</a:t>
            </a:r>
          </a:p>
        </p:txBody>
      </p:sp>
      <p:sp>
        <p:nvSpPr>
          <p:cNvPr id="13320" name="Text Box 10"/>
          <p:cNvSpPr txBox="1">
            <a:spLocks noChangeArrowheads="1"/>
          </p:cNvSpPr>
          <p:nvPr/>
        </p:nvSpPr>
        <p:spPr bwMode="auto">
          <a:xfrm>
            <a:off x="4876800" y="4800600"/>
            <a:ext cx="3962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1600">
                <a:solidFill>
                  <a:srgbClr val="000000"/>
                </a:solidFill>
                <a:latin typeface="Tahoma" pitchFamily="34" charset="0"/>
              </a:rPr>
              <a:t>These ants are farming aphids for their honeydew.</a:t>
            </a:r>
          </a:p>
        </p:txBody>
      </p:sp>
      <p:sp>
        <p:nvSpPr>
          <p:cNvPr id="11" name="Action Button: Forward or Next 10">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NZ" smtClean="0">
                <a:solidFill>
                  <a:schemeClr val="accent1"/>
                </a:solidFill>
              </a:rPr>
              <a:t>Commensalism</a:t>
            </a:r>
          </a:p>
        </p:txBody>
      </p:sp>
      <p:sp>
        <p:nvSpPr>
          <p:cNvPr id="14339" name="Rectangle 3"/>
          <p:cNvSpPr>
            <a:spLocks noGrp="1" noChangeArrowheads="1"/>
          </p:cNvSpPr>
          <p:nvPr>
            <p:ph type="body" idx="1"/>
          </p:nvPr>
        </p:nvSpPr>
        <p:spPr/>
        <p:txBody>
          <a:bodyPr/>
          <a:lstStyle/>
          <a:p>
            <a:pPr eaLnBrk="1" hangingPunct="1"/>
            <a:r>
              <a:rPr lang="en-NZ" sz="2800" smtClean="0"/>
              <a:t>One species benefits, the other is unharmed</a:t>
            </a:r>
          </a:p>
        </p:txBody>
      </p:sp>
      <p:pic>
        <p:nvPicPr>
          <p:cNvPr id="14340" name="Picture 5" descr="remo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770313"/>
            <a:ext cx="3895725"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Remora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42164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9"/>
          <p:cNvSpPr txBox="1">
            <a:spLocks noChangeArrowheads="1"/>
          </p:cNvSpPr>
          <p:nvPr/>
        </p:nvSpPr>
        <p:spPr bwMode="auto">
          <a:xfrm>
            <a:off x="4724400" y="19050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b="1">
                <a:solidFill>
                  <a:srgbClr val="000000"/>
                </a:solidFill>
                <a:latin typeface="Tahoma" pitchFamily="34" charset="0"/>
              </a:rPr>
              <a:t>The remora has a sucker on its head.</a:t>
            </a:r>
          </a:p>
        </p:txBody>
      </p:sp>
      <p:sp>
        <p:nvSpPr>
          <p:cNvPr id="14343" name="Text Box 10"/>
          <p:cNvSpPr txBox="1">
            <a:spLocks noChangeArrowheads="1"/>
          </p:cNvSpPr>
          <p:nvPr/>
        </p:nvSpPr>
        <p:spPr bwMode="auto">
          <a:xfrm>
            <a:off x="5257800" y="30480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b="1">
                <a:solidFill>
                  <a:srgbClr val="000000"/>
                </a:solidFill>
                <a:latin typeface="Tahoma" pitchFamily="34" charset="0"/>
              </a:rPr>
              <a:t>It attaches to larger fish and can scavenge left-overs.</a:t>
            </a:r>
          </a:p>
        </p:txBody>
      </p:sp>
      <p:sp>
        <p:nvSpPr>
          <p:cNvPr id="10" name="Action Button: Forward or Next 9">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NZ" smtClean="0"/>
              <a:t>Who’s the sucker?</a:t>
            </a:r>
          </a:p>
        </p:txBody>
      </p:sp>
      <p:pic>
        <p:nvPicPr>
          <p:cNvPr id="15363" name="Picture 4" descr="ap%20remor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1371600"/>
            <a:ext cx="6934200" cy="520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5"/>
          <p:cNvSpPr txBox="1">
            <a:spLocks noChangeArrowheads="1"/>
          </p:cNvSpPr>
          <p:nvPr/>
        </p:nvSpPr>
        <p:spPr bwMode="auto">
          <a:xfrm>
            <a:off x="609600" y="8382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b="1">
                <a:solidFill>
                  <a:srgbClr val="000000"/>
                </a:solidFill>
                <a:latin typeface="Tahoma" pitchFamily="34" charset="0"/>
              </a:rPr>
              <a:t>Some things are better to attach to than others.</a:t>
            </a:r>
          </a:p>
        </p:txBody>
      </p:sp>
      <p:sp>
        <p:nvSpPr>
          <p:cNvPr id="7" name="Action Button: Forward or Next 6">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8458200" cy="762000"/>
          </a:xfrm>
        </p:spPr>
        <p:txBody>
          <a:bodyPr/>
          <a:lstStyle/>
          <a:p>
            <a:pPr eaLnBrk="1" hangingPunct="1"/>
            <a:r>
              <a:rPr lang="en-NZ" smtClean="0"/>
              <a:t>The pea crab</a:t>
            </a:r>
          </a:p>
        </p:txBody>
      </p:sp>
      <p:sp>
        <p:nvSpPr>
          <p:cNvPr id="16387" name="Rectangle 3"/>
          <p:cNvSpPr>
            <a:spLocks noGrp="1" noChangeArrowheads="1"/>
          </p:cNvSpPr>
          <p:nvPr>
            <p:ph type="body" idx="1"/>
          </p:nvPr>
        </p:nvSpPr>
        <p:spPr/>
        <p:txBody>
          <a:bodyPr/>
          <a:lstStyle/>
          <a:p>
            <a:pPr eaLnBrk="1" hangingPunct="1"/>
            <a:r>
              <a:rPr lang="en-NZ" sz="2400" smtClean="0"/>
              <a:t>The pea crab hides inside the shell of mussels, supposedly without harm to its host</a:t>
            </a:r>
          </a:p>
        </p:txBody>
      </p:sp>
      <p:pic>
        <p:nvPicPr>
          <p:cNvPr id="16388" name="Picture 4" descr="peacra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19250"/>
            <a:ext cx="6781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76200"/>
            <a:ext cx="8153400" cy="762000"/>
          </a:xfrm>
        </p:spPr>
        <p:txBody>
          <a:bodyPr/>
          <a:lstStyle/>
          <a:p>
            <a:pPr eaLnBrk="1" hangingPunct="1"/>
            <a:r>
              <a:rPr lang="en-NZ" smtClean="0"/>
              <a:t>Give us a lift?</a:t>
            </a:r>
          </a:p>
        </p:txBody>
      </p:sp>
      <p:sp>
        <p:nvSpPr>
          <p:cNvPr id="17411" name="Rectangle 3"/>
          <p:cNvSpPr>
            <a:spLocks noGrp="1" noChangeArrowheads="1"/>
          </p:cNvSpPr>
          <p:nvPr>
            <p:ph type="body" idx="1"/>
          </p:nvPr>
        </p:nvSpPr>
        <p:spPr/>
        <p:txBody>
          <a:bodyPr/>
          <a:lstStyle/>
          <a:p>
            <a:pPr eaLnBrk="1" hangingPunct="1"/>
            <a:r>
              <a:rPr lang="en-NZ" sz="2800" smtClean="0"/>
              <a:t>The mites below are transported on the damselfly with no harm to the damselfly.</a:t>
            </a:r>
          </a:p>
        </p:txBody>
      </p:sp>
      <p:pic>
        <p:nvPicPr>
          <p:cNvPr id="17412" name="Picture 4" descr="damselfly m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68580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76200"/>
            <a:ext cx="8001000" cy="762000"/>
          </a:xfrm>
        </p:spPr>
        <p:txBody>
          <a:bodyPr/>
          <a:lstStyle/>
          <a:p>
            <a:pPr eaLnBrk="1" hangingPunct="1"/>
            <a:r>
              <a:rPr lang="en-NZ" smtClean="0">
                <a:solidFill>
                  <a:schemeClr val="tx1"/>
                </a:solidFill>
              </a:rPr>
              <a:t>Here’s a well known commensal</a:t>
            </a:r>
          </a:p>
        </p:txBody>
      </p:sp>
      <p:pic>
        <p:nvPicPr>
          <p:cNvPr id="18435" name="Picture 4" descr="clownfish commens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6781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5"/>
          <p:cNvSpPr txBox="1">
            <a:spLocks noChangeArrowheads="1"/>
          </p:cNvSpPr>
          <p:nvPr/>
        </p:nvSpPr>
        <p:spPr bwMode="auto">
          <a:xfrm>
            <a:off x="914400" y="6096000"/>
            <a:ext cx="739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b="1">
                <a:solidFill>
                  <a:srgbClr val="000000"/>
                </a:solidFill>
                <a:latin typeface="Tahoma" pitchFamily="34" charset="0"/>
              </a:rPr>
              <a:t>The clown fish gains protection from predators by hiding among the tentacles of a sea anemone. </a:t>
            </a:r>
          </a:p>
        </p:txBody>
      </p:sp>
      <p:sp>
        <p:nvSpPr>
          <p:cNvPr id="7" name="Action Button: Forward or Next 6">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NZ" smtClean="0"/>
              <a:t>Don’t get crabby about it!</a:t>
            </a:r>
          </a:p>
        </p:txBody>
      </p:sp>
      <p:sp>
        <p:nvSpPr>
          <p:cNvPr id="19459" name="Rectangle 3"/>
          <p:cNvSpPr>
            <a:spLocks noGrp="1" noChangeArrowheads="1"/>
          </p:cNvSpPr>
          <p:nvPr>
            <p:ph type="body" idx="1"/>
          </p:nvPr>
        </p:nvSpPr>
        <p:spPr>
          <a:xfrm>
            <a:off x="0" y="762000"/>
            <a:ext cx="8839200" cy="5715000"/>
          </a:xfrm>
        </p:spPr>
        <p:txBody>
          <a:bodyPr/>
          <a:lstStyle/>
          <a:p>
            <a:pPr eaLnBrk="1" hangingPunct="1"/>
            <a:r>
              <a:rPr lang="en-NZ" sz="2000" smtClean="0"/>
              <a:t>If you’re too big to hang around between the tentacles of an anemone, then you just stick one on your back for protection and camoufage!</a:t>
            </a:r>
          </a:p>
        </p:txBody>
      </p:sp>
      <p:pic>
        <p:nvPicPr>
          <p:cNvPr id="19460" name="Picture 4" descr="Photo by Tan Bee 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41148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26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200400"/>
            <a:ext cx="32766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Forward or Next 7">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lstStyle/>
          <a:p>
            <a:pPr eaLnBrk="1" hangingPunct="1"/>
            <a:r>
              <a:rPr lang="en-NZ" smtClean="0"/>
              <a:t>Or you can hang about between the tentacles of a portugese man of war.</a:t>
            </a:r>
          </a:p>
        </p:txBody>
      </p:sp>
      <p:pic>
        <p:nvPicPr>
          <p:cNvPr id="204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5562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NZ" smtClean="0"/>
              <a:t>More commensals </a:t>
            </a:r>
          </a:p>
        </p:txBody>
      </p:sp>
      <p:pic>
        <p:nvPicPr>
          <p:cNvPr id="21507" name="Picture 5" descr="Coleman Shri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45720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descr="Urchin Cr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43200"/>
            <a:ext cx="36877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8"/>
          <p:cNvSpPr txBox="1">
            <a:spLocks noChangeArrowheads="1"/>
          </p:cNvSpPr>
          <p:nvPr/>
        </p:nvSpPr>
        <p:spPr bwMode="auto">
          <a:xfrm>
            <a:off x="5105400" y="838200"/>
            <a:ext cx="3048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b="1">
                <a:solidFill>
                  <a:srgbClr val="000000"/>
                </a:solidFill>
                <a:latin typeface="Tahoma" pitchFamily="34" charset="0"/>
              </a:rPr>
              <a:t>Coleman’s shrimp (left) and the urchin crab (below) are both gaining protection by associating with the “fire urchin”</a:t>
            </a:r>
          </a:p>
        </p:txBody>
      </p:sp>
      <p:sp>
        <p:nvSpPr>
          <p:cNvPr id="8" name="Action Button: Forward or Next 7">
            <a:hlinkClick r:id="" action="ppaction://hlinkshowjump?jump=nextslide" highlightClick="1"/>
          </p:cNvPr>
          <p:cNvSpPr/>
          <p:nvPr/>
        </p:nvSpPr>
        <p:spPr>
          <a:xfrm>
            <a:off x="1066800" y="6353175"/>
            <a:ext cx="2743200"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NZ" sz="2800" b="1" dirty="0" err="1" smtClean="0">
                <a:solidFill>
                  <a:srgbClr val="C00000"/>
                </a:solidFill>
              </a:rPr>
              <a:t>Te</a:t>
            </a:r>
            <a:r>
              <a:rPr lang="en-NZ" sz="2800" b="1" dirty="0" smtClean="0">
                <a:solidFill>
                  <a:srgbClr val="C00000"/>
                </a:solidFill>
              </a:rPr>
              <a:t>   </a:t>
            </a:r>
            <a:r>
              <a:rPr lang="en-NZ" sz="2800" b="1" smtClean="0">
                <a:solidFill>
                  <a:srgbClr val="C00000"/>
                </a:solidFill>
              </a:rPr>
              <a:t>Mutu</a:t>
            </a:r>
            <a:endParaRPr lang="en-NZ" sz="2800" b="1" dirty="0">
              <a:solidFill>
                <a:srgbClr val="C00000"/>
              </a:solidFill>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15962"/>
          </a:xfrm>
        </p:spPr>
        <p:txBody>
          <a:bodyPr/>
          <a:lstStyle/>
          <a:p>
            <a:pPr eaLnBrk="1" hangingPunct="1"/>
            <a:r>
              <a:rPr lang="en-NZ" sz="4000" smtClean="0">
                <a:solidFill>
                  <a:schemeClr val="tx1"/>
                </a:solidFill>
              </a:rPr>
              <a:t>Interspecific relationships</a:t>
            </a:r>
          </a:p>
        </p:txBody>
      </p:sp>
      <p:sp>
        <p:nvSpPr>
          <p:cNvPr id="5123" name="Rectangle 3"/>
          <p:cNvSpPr>
            <a:spLocks noGrp="1" noChangeArrowheads="1"/>
          </p:cNvSpPr>
          <p:nvPr>
            <p:ph type="body" idx="1"/>
          </p:nvPr>
        </p:nvSpPr>
        <p:spPr>
          <a:xfrm>
            <a:off x="0" y="1066800"/>
            <a:ext cx="9144000" cy="5059363"/>
          </a:xfrm>
        </p:spPr>
        <p:txBody>
          <a:bodyPr/>
          <a:lstStyle/>
          <a:p>
            <a:pPr eaLnBrk="1" hangingPunct="1">
              <a:buFontTx/>
              <a:buNone/>
            </a:pPr>
            <a:r>
              <a:rPr lang="en-NZ" smtClean="0"/>
              <a:t>Interactions between different species</a:t>
            </a:r>
          </a:p>
          <a:p>
            <a:pPr eaLnBrk="1" hangingPunct="1"/>
            <a:r>
              <a:rPr lang="en-NZ" smtClean="0"/>
              <a:t>Competition for the same resources: e.g. food water, space, light</a:t>
            </a:r>
          </a:p>
          <a:p>
            <a:pPr eaLnBrk="1" hangingPunct="1"/>
            <a:r>
              <a:rPr lang="en-NZ" smtClean="0"/>
              <a:t>Exploitation</a:t>
            </a:r>
          </a:p>
          <a:p>
            <a:pPr lvl="1" eaLnBrk="1" hangingPunct="1"/>
            <a:r>
              <a:rPr lang="en-NZ" smtClean="0"/>
              <a:t>Predator/prey relationships</a:t>
            </a:r>
          </a:p>
          <a:p>
            <a:pPr lvl="1" eaLnBrk="1" hangingPunct="1"/>
            <a:r>
              <a:rPr lang="en-NZ" smtClean="0"/>
              <a:t>Parasitism</a:t>
            </a:r>
          </a:p>
          <a:p>
            <a:pPr lvl="1" eaLnBrk="1" hangingPunct="1"/>
            <a:r>
              <a:rPr lang="en-NZ" smtClean="0"/>
              <a:t>Plant/animal relationships: Herbivory (grazing, browsing)</a:t>
            </a:r>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219" name="Group 75"/>
          <p:cNvGraphicFramePr>
            <a:graphicFrameLocks noGrp="1"/>
          </p:cNvGraphicFramePr>
          <p:nvPr>
            <p:ph idx="1"/>
          </p:nvPr>
        </p:nvGraphicFramePr>
        <p:xfrm>
          <a:off x="609600" y="533400"/>
          <a:ext cx="7696200" cy="4765675"/>
        </p:xfrm>
        <a:graphic>
          <a:graphicData uri="http://schemas.openxmlformats.org/drawingml/2006/table">
            <a:tbl>
              <a:tblPr/>
              <a:tblGrid>
                <a:gridCol w="3962400"/>
                <a:gridCol w="1866900"/>
                <a:gridCol w="1866900"/>
              </a:tblGrid>
              <a:tr h="6477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dirty="0" smtClean="0">
                          <a:ln>
                            <a:noFill/>
                          </a:ln>
                          <a:solidFill>
                            <a:schemeClr val="tx1"/>
                          </a:solidFill>
                          <a:effectLst/>
                          <a:latin typeface="Arial" charset="0"/>
                        </a:rPr>
                        <a:t>Relationship</a:t>
                      </a:r>
                    </a:p>
                  </a:txBody>
                  <a:tcPr marT="45723" marB="45723"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Species A</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Species B</a:t>
                      </a:r>
                    </a:p>
                  </a:txBody>
                  <a:tcPr marT="45723" marB="45723"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44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Mutualism</a:t>
                      </a:r>
                    </a:p>
                  </a:txBody>
                  <a:tcPr marT="45723" marB="45723"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Commensalism</a:t>
                      </a:r>
                    </a:p>
                  </a:txBody>
                  <a:tcPr marT="45723" marB="45723"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0</a:t>
                      </a:r>
                    </a:p>
                  </a:txBody>
                  <a:tcPr marT="45723" marB="45723"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dirty="0" smtClean="0">
                          <a:ln>
                            <a:noFill/>
                          </a:ln>
                          <a:solidFill>
                            <a:schemeClr val="tx1"/>
                          </a:solidFill>
                          <a:effectLst/>
                          <a:latin typeface="Arial" charset="0"/>
                        </a:rPr>
                        <a:t>Neutrality</a:t>
                      </a:r>
                    </a:p>
                  </a:txBody>
                  <a:tcPr marT="45723" marB="45723"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0</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0</a:t>
                      </a:r>
                    </a:p>
                  </a:txBody>
                  <a:tcPr marT="45723" marB="45723"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Antibiosis</a:t>
                      </a:r>
                    </a:p>
                  </a:txBody>
                  <a:tcPr marT="45723" marB="45723"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0</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3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dirty="0" smtClean="0">
                          <a:ln>
                            <a:noFill/>
                          </a:ln>
                          <a:solidFill>
                            <a:schemeClr val="tx1"/>
                          </a:solidFill>
                          <a:effectLst/>
                          <a:latin typeface="Arial" charset="0"/>
                        </a:rPr>
                        <a:t>Exploitation  </a:t>
                      </a:r>
                      <a:r>
                        <a:rPr kumimoji="0" lang="en-NZ" sz="2400" b="0" i="0" u="none" strike="noStrike" cap="none" normalizeH="0" baseline="0" dirty="0" smtClean="0">
                          <a:ln>
                            <a:noFill/>
                          </a:ln>
                          <a:solidFill>
                            <a:schemeClr val="tx1"/>
                          </a:solidFill>
                          <a:effectLst/>
                          <a:latin typeface="Arial" charset="0"/>
                        </a:rPr>
                        <a:t>(predation, parasitism, </a:t>
                      </a:r>
                      <a:r>
                        <a:rPr kumimoji="0" lang="en-NZ" sz="2400" b="0" i="0" u="none" strike="noStrike" cap="none" normalizeH="0" baseline="0" dirty="0" err="1" smtClean="0">
                          <a:ln>
                            <a:noFill/>
                          </a:ln>
                          <a:solidFill>
                            <a:schemeClr val="tx1"/>
                          </a:solidFill>
                          <a:effectLst/>
                          <a:latin typeface="Arial" charset="0"/>
                        </a:rPr>
                        <a:t>herbivory</a:t>
                      </a:r>
                      <a:r>
                        <a:rPr kumimoji="0" lang="en-NZ" sz="2400" b="0" i="0" u="none" strike="noStrike" cap="none" normalizeH="0" baseline="0" dirty="0" smtClean="0">
                          <a:ln>
                            <a:noFill/>
                          </a:ln>
                          <a:solidFill>
                            <a:schemeClr val="tx1"/>
                          </a:solidFill>
                          <a:effectLst/>
                          <a:latin typeface="Arial" charset="0"/>
                        </a:rPr>
                        <a:t>)</a:t>
                      </a:r>
                      <a:endParaRPr kumimoji="0" lang="en-NZ" sz="3200" b="0" i="0" u="none" strike="noStrike" cap="none" normalizeH="0" baseline="0" dirty="0" smtClean="0">
                        <a:ln>
                          <a:noFill/>
                        </a:ln>
                        <a:solidFill>
                          <a:schemeClr val="tx1"/>
                        </a:solidFill>
                        <a:effectLst/>
                        <a:latin typeface="Arial" charset="0"/>
                      </a:endParaRPr>
                    </a:p>
                  </a:txBody>
                  <a:tcPr marT="45723" marB="45723"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dirty="0" smtClean="0">
                          <a:ln>
                            <a:noFill/>
                          </a:ln>
                          <a:solidFill>
                            <a:schemeClr val="tx1"/>
                          </a:solidFill>
                          <a:effectLst/>
                          <a:latin typeface="Arial" charset="0"/>
                        </a:rPr>
                        <a:t>Competition</a:t>
                      </a:r>
                    </a:p>
                  </a:txBody>
                  <a:tcPr marT="45723" marB="45723"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800" b="0" i="0" u="none" strike="noStrike" cap="none" normalizeH="0" baseline="0" smtClean="0">
                          <a:ln>
                            <a:noFill/>
                          </a:ln>
                          <a:solidFill>
                            <a:schemeClr val="tx1"/>
                          </a:solidFill>
                          <a:effectLst/>
                          <a:latin typeface="Arial" charset="0"/>
                        </a:rPr>
                        <a:t>–</a:t>
                      </a:r>
                    </a:p>
                  </a:txBody>
                  <a:tcPr marT="45723" marB="45723"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80" name="Text Box 70"/>
          <p:cNvSpPr txBox="1">
            <a:spLocks noChangeArrowheads="1"/>
          </p:cNvSpPr>
          <p:nvPr/>
        </p:nvSpPr>
        <p:spPr bwMode="auto">
          <a:xfrm>
            <a:off x="685800" y="5410200"/>
            <a:ext cx="7924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800" dirty="0"/>
              <a:t>+  = species benefits,      –  =species is harmed, </a:t>
            </a:r>
          </a:p>
          <a:p>
            <a:pPr eaLnBrk="1" hangingPunct="1">
              <a:spcBef>
                <a:spcPct val="50000"/>
              </a:spcBef>
            </a:pPr>
            <a:r>
              <a:rPr lang="en-NZ" sz="2800" dirty="0"/>
              <a:t>0  = species unaffected</a:t>
            </a:r>
          </a:p>
        </p:txBody>
      </p:sp>
      <p:sp>
        <p:nvSpPr>
          <p:cNvPr id="39" name="Action Button: Forward or Next 38">
            <a:hlinkClick r:id="" action="ppaction://hlinkshowjump?jump=nextslide" highlightClick="1"/>
          </p:cNvPr>
          <p:cNvSpPr/>
          <p:nvPr/>
        </p:nvSpPr>
        <p:spPr>
          <a:xfrm>
            <a:off x="8285163" y="6318250"/>
            <a:ext cx="838200"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6219"/>
                                        </p:tgtEl>
                                        <p:attrNameLst>
                                          <p:attrName>style.visibility</p:attrName>
                                        </p:attrNameLst>
                                      </p:cBhvr>
                                      <p:to>
                                        <p:strVal val="visible"/>
                                      </p:to>
                                    </p:set>
                                    <p:animEffect transition="in" filter="fade">
                                      <p:cBhvr>
                                        <p:cTn id="7" dur="500">
                                          <p:stCondLst>
                                            <p:cond delay="0"/>
                                          </p:stCondLst>
                                        </p:cTn>
                                        <p:tgtEl>
                                          <p:spTgt spid="6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fade">
                                      <p:cBhvr>
                                        <p:cTn id="15" dur="500"/>
                                        <p:tgtEl>
                                          <p:spTgt spid="618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1905000"/>
            <a:ext cx="8915400" cy="1524000"/>
          </a:xfrm>
        </p:spPr>
        <p:txBody>
          <a:bodyPr/>
          <a:lstStyle/>
          <a:p>
            <a:pPr eaLnBrk="1" hangingPunct="1"/>
            <a:r>
              <a:rPr lang="en-NZ" sz="4400" smtClean="0"/>
              <a:t>Interspecific co-operative responses</a:t>
            </a:r>
          </a:p>
        </p:txBody>
      </p:sp>
      <p:sp>
        <p:nvSpPr>
          <p:cNvPr id="5" name="Action Button: Forward or Next 4">
            <a:hlinkClick r:id="" action="ppaction://hlinkshowjump?jump=nextslide" highlightClick="1"/>
          </p:cNvPr>
          <p:cNvSpPr/>
          <p:nvPr/>
        </p:nvSpPr>
        <p:spPr>
          <a:xfrm>
            <a:off x="8318500" y="6248400"/>
            <a:ext cx="792163"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Nodules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52600"/>
            <a:ext cx="4648200" cy="348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Content Placeholder 2"/>
          <p:cNvSpPr>
            <a:spLocks noGrp="1"/>
          </p:cNvSpPr>
          <p:nvPr>
            <p:ph idx="1"/>
          </p:nvPr>
        </p:nvSpPr>
        <p:spPr>
          <a:xfrm>
            <a:off x="152400" y="1752600"/>
            <a:ext cx="8839200" cy="4800600"/>
          </a:xfrm>
        </p:spPr>
        <p:txBody>
          <a:bodyPr/>
          <a:lstStyle/>
          <a:p>
            <a:endParaRPr lang="en-US" smtClean="0"/>
          </a:p>
        </p:txBody>
      </p:sp>
      <p:sp>
        <p:nvSpPr>
          <p:cNvPr id="4" name="Rectangle 2"/>
          <p:cNvSpPr>
            <a:spLocks noGrp="1" noChangeArrowheads="1"/>
          </p:cNvSpPr>
          <p:nvPr>
            <p:ph type="title"/>
          </p:nvPr>
        </p:nvSpPr>
        <p:spPr>
          <a:xfrm>
            <a:off x="6350" y="603250"/>
            <a:ext cx="9144000" cy="1143000"/>
          </a:xfrm>
        </p:spPr>
        <p:txBody>
          <a:bodyPr/>
          <a:lstStyle/>
          <a:p>
            <a:r>
              <a:rPr lang="en-NZ" smtClean="0"/>
              <a:t>Legume root nodules </a:t>
            </a:r>
            <a:r>
              <a:rPr lang="en-NZ" sz="2800" smtClean="0"/>
              <a:t>(pg64)</a:t>
            </a:r>
          </a:p>
        </p:txBody>
      </p:sp>
      <p:pic>
        <p:nvPicPr>
          <p:cNvPr id="5" name="Picture 5" descr="nodules cl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52600"/>
            <a:ext cx="4800600" cy="355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Action Button: Forward or Next 6">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
        <p:nvSpPr>
          <p:cNvPr id="8" name="Rectangle 2"/>
          <p:cNvSpPr txBox="1">
            <a:spLocks noChangeArrowheads="1"/>
          </p:cNvSpPr>
          <p:nvPr/>
        </p:nvSpPr>
        <p:spPr bwMode="auto">
          <a:xfrm>
            <a:off x="0" y="-76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Impact" pitchFamily="34" charset="0"/>
              </a:defRPr>
            </a:lvl2pPr>
            <a:lvl3pPr algn="l" rtl="0" eaLnBrk="0" fontAlgn="base" hangingPunct="0">
              <a:spcBef>
                <a:spcPct val="0"/>
              </a:spcBef>
              <a:spcAft>
                <a:spcPct val="0"/>
              </a:spcAft>
              <a:defRPr sz="4000">
                <a:solidFill>
                  <a:schemeClr val="tx2"/>
                </a:solidFill>
                <a:latin typeface="Impact" pitchFamily="34" charset="0"/>
              </a:defRPr>
            </a:lvl3pPr>
            <a:lvl4pPr algn="l" rtl="0" eaLnBrk="0" fontAlgn="base" hangingPunct="0">
              <a:spcBef>
                <a:spcPct val="0"/>
              </a:spcBef>
              <a:spcAft>
                <a:spcPct val="0"/>
              </a:spcAft>
              <a:defRPr sz="4000">
                <a:solidFill>
                  <a:schemeClr val="tx2"/>
                </a:solidFill>
                <a:latin typeface="Impact" pitchFamily="34" charset="0"/>
              </a:defRPr>
            </a:lvl4pPr>
            <a:lvl5pPr algn="l" rtl="0" eaLnBrk="0" fontAlgn="base" hangingPunct="0">
              <a:spcBef>
                <a:spcPct val="0"/>
              </a:spcBef>
              <a:spcAft>
                <a:spcPct val="0"/>
              </a:spcAft>
              <a:defRPr sz="4000">
                <a:solidFill>
                  <a:schemeClr val="tx2"/>
                </a:solidFill>
                <a:latin typeface="Impact" pitchFamily="34" charset="0"/>
              </a:defRPr>
            </a:lvl5pPr>
            <a:lvl6pPr marL="457200" algn="l" rtl="0" fontAlgn="base">
              <a:spcBef>
                <a:spcPct val="0"/>
              </a:spcBef>
              <a:spcAft>
                <a:spcPct val="0"/>
              </a:spcAft>
              <a:defRPr sz="4000">
                <a:solidFill>
                  <a:schemeClr val="tx2"/>
                </a:solidFill>
                <a:latin typeface="Impact" pitchFamily="34" charset="0"/>
              </a:defRPr>
            </a:lvl6pPr>
            <a:lvl7pPr marL="914400" algn="l" rtl="0" fontAlgn="base">
              <a:spcBef>
                <a:spcPct val="0"/>
              </a:spcBef>
              <a:spcAft>
                <a:spcPct val="0"/>
              </a:spcAft>
              <a:defRPr sz="4000">
                <a:solidFill>
                  <a:schemeClr val="tx2"/>
                </a:solidFill>
                <a:latin typeface="Impact" pitchFamily="34" charset="0"/>
              </a:defRPr>
            </a:lvl7pPr>
            <a:lvl8pPr marL="1371600" algn="l" rtl="0" fontAlgn="base">
              <a:spcBef>
                <a:spcPct val="0"/>
              </a:spcBef>
              <a:spcAft>
                <a:spcPct val="0"/>
              </a:spcAft>
              <a:defRPr sz="4000">
                <a:solidFill>
                  <a:schemeClr val="tx2"/>
                </a:solidFill>
                <a:latin typeface="Impact" pitchFamily="34" charset="0"/>
              </a:defRPr>
            </a:lvl8pPr>
            <a:lvl9pPr marL="1828800" algn="l" rtl="0" fontAlgn="base">
              <a:spcBef>
                <a:spcPct val="0"/>
              </a:spcBef>
              <a:spcAft>
                <a:spcPct val="0"/>
              </a:spcAft>
              <a:defRPr sz="4000">
                <a:solidFill>
                  <a:schemeClr val="tx2"/>
                </a:solidFill>
                <a:latin typeface="Impact" pitchFamily="34" charset="0"/>
              </a:defRPr>
            </a:lvl9pPr>
          </a:lstStyle>
          <a:p>
            <a:pPr eaLnBrk="1" hangingPunct="1">
              <a:defRPr/>
            </a:pPr>
            <a:r>
              <a:rPr lang="en-NZ" kern="0" smtClean="0">
                <a:solidFill>
                  <a:schemeClr val="accent1"/>
                </a:solidFill>
              </a:rPr>
              <a:t>Mutualism</a:t>
            </a:r>
            <a:r>
              <a:rPr lang="en-NZ" kern="0" smtClean="0"/>
              <a:t> – </a:t>
            </a:r>
            <a:r>
              <a:rPr lang="en-NZ" sz="3200" kern="0" smtClean="0"/>
              <a:t>(2 species help each other)</a:t>
            </a:r>
            <a:endParaRPr lang="en-NZ" kern="0" dirty="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stCondLst>
                                            <p:cond delay="0"/>
                                          </p:stCondLst>
                                        </p:cTn>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350" y="533400"/>
            <a:ext cx="9144000" cy="762000"/>
          </a:xfrm>
        </p:spPr>
        <p:txBody>
          <a:bodyPr/>
          <a:lstStyle/>
          <a:p>
            <a:pPr eaLnBrk="1" hangingPunct="1"/>
            <a:r>
              <a:rPr lang="en-NZ" smtClean="0"/>
              <a:t>Cellulose digestion</a:t>
            </a:r>
          </a:p>
        </p:txBody>
      </p:sp>
      <p:sp>
        <p:nvSpPr>
          <p:cNvPr id="9219" name="Text Box 5"/>
          <p:cNvSpPr txBox="1">
            <a:spLocks noChangeArrowheads="1"/>
          </p:cNvSpPr>
          <p:nvPr/>
        </p:nvSpPr>
        <p:spPr bwMode="auto">
          <a:xfrm>
            <a:off x="187325" y="1219200"/>
            <a:ext cx="8763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solidFill>
                  <a:srgbClr val="000000"/>
                </a:solidFill>
                <a:latin typeface="Tahoma" pitchFamily="34" charset="0"/>
              </a:rPr>
              <a:t>No animals on Earth produce the enzyme to digest cellulose, a major source of nutrition in plant foods. Animals such as ruminants (e.g. cows &amp; sheep) and termites rely on microbes such as bacteria and protozoa to do the job of cellulose digestion.</a:t>
            </a:r>
          </a:p>
        </p:txBody>
      </p:sp>
      <p:pic>
        <p:nvPicPr>
          <p:cNvPr id="9220" name="Picture 7" descr="cow symbi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495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ruminant_dig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266950"/>
            <a:ext cx="64008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13"/>
          <p:cNvSpPr txBox="1">
            <a:spLocks noChangeArrowheads="1"/>
          </p:cNvSpPr>
          <p:nvPr/>
        </p:nvSpPr>
        <p:spPr bwMode="auto">
          <a:xfrm>
            <a:off x="6538913" y="2506663"/>
            <a:ext cx="22098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solidFill>
                  <a:srgbClr val="000000"/>
                </a:solidFill>
                <a:latin typeface="Tahoma" pitchFamily="34" charset="0"/>
              </a:rPr>
              <a:t>The rumen of the cow hosts huge numbers of microbes such as the one below</a:t>
            </a:r>
          </a:p>
        </p:txBody>
      </p:sp>
      <p:sp>
        <p:nvSpPr>
          <p:cNvPr id="9" name="Action Button: Forward or Next 8">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3" y="-152400"/>
            <a:ext cx="93583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NZ" smtClean="0">
                <a:solidFill>
                  <a:schemeClr val="accent1"/>
                </a:solidFill>
              </a:rPr>
              <a:t>Termites</a:t>
            </a:r>
          </a:p>
        </p:txBody>
      </p:sp>
      <p:pic>
        <p:nvPicPr>
          <p:cNvPr id="10243" name="Picture 4" descr="Trichonymph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09600"/>
            <a:ext cx="22098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term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41148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termit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614863"/>
            <a:ext cx="32766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ermite symbio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5788" y="2286000"/>
            <a:ext cx="3276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TRICH07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609600"/>
            <a:ext cx="18288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9"/>
          <p:cNvSpPr txBox="1">
            <a:spLocks noChangeArrowheads="1"/>
          </p:cNvSpPr>
          <p:nvPr/>
        </p:nvSpPr>
        <p:spPr bwMode="auto">
          <a:xfrm>
            <a:off x="152400" y="3200400"/>
            <a:ext cx="5486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solidFill>
                  <a:srgbClr val="000000"/>
                </a:solidFill>
                <a:latin typeface="Tahoma" pitchFamily="34" charset="0"/>
              </a:rPr>
              <a:t>Termites’ diet (wood) is very high in cellulose. They are totally reliant on a variety of microbes (right) to help them break it down. As with ruminants, the microbes also benefit with a safe place to live and a constant supply of food</a:t>
            </a:r>
          </a:p>
        </p:txBody>
      </p:sp>
      <p:sp>
        <p:nvSpPr>
          <p:cNvPr id="10249" name="Text Box 11"/>
          <p:cNvSpPr txBox="1">
            <a:spLocks noChangeArrowheads="1"/>
          </p:cNvSpPr>
          <p:nvPr/>
        </p:nvSpPr>
        <p:spPr bwMode="auto">
          <a:xfrm>
            <a:off x="3352800" y="5410200"/>
            <a:ext cx="2057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solidFill>
                  <a:srgbClr val="000000"/>
                </a:solidFill>
                <a:latin typeface="Tahoma" pitchFamily="34" charset="0"/>
              </a:rPr>
              <a:t>A queen termite – (compare her size with the workers attending her)</a:t>
            </a:r>
          </a:p>
        </p:txBody>
      </p:sp>
      <p:sp>
        <p:nvSpPr>
          <p:cNvPr id="12" name="Action Button: Forward or Next 11">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NZ" smtClean="0">
                <a:solidFill>
                  <a:schemeClr val="accent1"/>
                </a:solidFill>
              </a:rPr>
              <a:t>Mutualism</a:t>
            </a:r>
            <a:r>
              <a:rPr lang="en-NZ" smtClean="0"/>
              <a:t> – </a:t>
            </a:r>
            <a:r>
              <a:rPr lang="en-NZ" sz="3200" smtClean="0"/>
              <a:t>(cleaner fish)</a:t>
            </a:r>
            <a:endParaRPr lang="en-NZ" smtClean="0"/>
          </a:p>
        </p:txBody>
      </p:sp>
      <p:pic>
        <p:nvPicPr>
          <p:cNvPr id="11267" name="Picture 4" descr="cleaner wra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25622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adult cleaner wras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838200"/>
            <a:ext cx="36830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blen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100" y="3657600"/>
            <a:ext cx="2857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blenny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050" y="3733800"/>
            <a:ext cx="3333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8"/>
          <p:cNvSpPr txBox="1">
            <a:spLocks noChangeArrowheads="1"/>
          </p:cNvSpPr>
          <p:nvPr/>
        </p:nvSpPr>
        <p:spPr bwMode="auto">
          <a:xfrm>
            <a:off x="228600" y="3581400"/>
            <a:ext cx="2514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solidFill>
                  <a:srgbClr val="000000"/>
                </a:solidFill>
                <a:latin typeface="Tahoma" pitchFamily="34" charset="0"/>
              </a:rPr>
              <a:t>A cleaner wrasse taking care of a client.</a:t>
            </a:r>
          </a:p>
          <a:p>
            <a:pPr eaLnBrk="1" hangingPunct="1">
              <a:spcBef>
                <a:spcPct val="50000"/>
              </a:spcBef>
            </a:pPr>
            <a:r>
              <a:rPr lang="en-NZ">
                <a:solidFill>
                  <a:srgbClr val="000000"/>
                </a:solidFill>
                <a:latin typeface="Tahoma" pitchFamily="34" charset="0"/>
              </a:rPr>
              <a:t>Both species benefit.</a:t>
            </a:r>
          </a:p>
        </p:txBody>
      </p:sp>
      <p:sp>
        <p:nvSpPr>
          <p:cNvPr id="11272" name="Text Box 9"/>
          <p:cNvSpPr txBox="1">
            <a:spLocks noChangeArrowheads="1"/>
          </p:cNvSpPr>
          <p:nvPr/>
        </p:nvSpPr>
        <p:spPr bwMode="auto">
          <a:xfrm>
            <a:off x="6934200" y="762000"/>
            <a:ext cx="1981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solidFill>
                  <a:srgbClr val="000000"/>
                </a:solidFill>
                <a:latin typeface="Tahoma" pitchFamily="34" charset="0"/>
              </a:rPr>
              <a:t>Two cleaner wrasses that remove parasites from the mouth and gills of bigger fish.</a:t>
            </a:r>
          </a:p>
        </p:txBody>
      </p:sp>
      <p:sp>
        <p:nvSpPr>
          <p:cNvPr id="11273" name="Text Box 11"/>
          <p:cNvSpPr txBox="1">
            <a:spLocks noChangeArrowheads="1"/>
          </p:cNvSpPr>
          <p:nvPr/>
        </p:nvSpPr>
        <p:spPr bwMode="auto">
          <a:xfrm>
            <a:off x="2514600" y="5715000"/>
            <a:ext cx="6172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10000"/>
              </a:spcBef>
            </a:pPr>
            <a:r>
              <a:rPr lang="en-NZ">
                <a:solidFill>
                  <a:srgbClr val="000000"/>
                </a:solidFill>
                <a:latin typeface="Tahoma" pitchFamily="34" charset="0"/>
              </a:rPr>
              <a:t>These blennies </a:t>
            </a:r>
            <a:r>
              <a:rPr lang="en-NZ" b="1">
                <a:solidFill>
                  <a:srgbClr val="000000"/>
                </a:solidFill>
                <a:latin typeface="Tahoma" pitchFamily="34" charset="0"/>
              </a:rPr>
              <a:t>mimic</a:t>
            </a:r>
            <a:r>
              <a:rPr lang="en-NZ">
                <a:solidFill>
                  <a:srgbClr val="000000"/>
                </a:solidFill>
                <a:latin typeface="Tahoma" pitchFamily="34" charset="0"/>
              </a:rPr>
              <a:t> the wrasse. When the big fish allows them close to clean them, the blenny nips their gills!!       (This is</a:t>
            </a:r>
            <a:r>
              <a:rPr lang="en-NZ" b="1">
                <a:solidFill>
                  <a:srgbClr val="000000"/>
                </a:solidFill>
                <a:latin typeface="Tahoma" pitchFamily="34" charset="0"/>
              </a:rPr>
              <a:t> not </a:t>
            </a:r>
            <a:r>
              <a:rPr lang="en-NZ">
                <a:solidFill>
                  <a:srgbClr val="000000"/>
                </a:solidFill>
                <a:latin typeface="Tahoma" pitchFamily="34" charset="0"/>
              </a:rPr>
              <a:t>an example of mutualism.)</a:t>
            </a:r>
            <a:endParaRPr lang="en-NZ" b="1">
              <a:solidFill>
                <a:srgbClr val="000000"/>
              </a:solidFill>
              <a:latin typeface="Tahoma" pitchFamily="34" charset="0"/>
            </a:endParaRPr>
          </a:p>
        </p:txBody>
      </p:sp>
      <p:sp>
        <p:nvSpPr>
          <p:cNvPr id="12" name="Action Button: Forward or Next 11">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7772400" cy="836613"/>
          </a:xfrm>
        </p:spPr>
        <p:txBody>
          <a:bodyPr/>
          <a:lstStyle/>
          <a:p>
            <a:pPr eaLnBrk="1" hangingPunct="1"/>
            <a:r>
              <a:rPr lang="en-NZ" sz="3200" smtClean="0"/>
              <a:t>Mixed grazing</a:t>
            </a:r>
          </a:p>
        </p:txBody>
      </p:sp>
      <p:sp>
        <p:nvSpPr>
          <p:cNvPr id="12291" name="Rectangle 3"/>
          <p:cNvSpPr>
            <a:spLocks noGrp="1" noChangeArrowheads="1"/>
          </p:cNvSpPr>
          <p:nvPr>
            <p:ph type="body" idx="1"/>
          </p:nvPr>
        </p:nvSpPr>
        <p:spPr>
          <a:xfrm>
            <a:off x="315913" y="1030288"/>
            <a:ext cx="8348662" cy="2109787"/>
          </a:xfrm>
        </p:spPr>
        <p:txBody>
          <a:bodyPr/>
          <a:lstStyle/>
          <a:p>
            <a:pPr eaLnBrk="1" hangingPunct="1">
              <a:buFontTx/>
              <a:buNone/>
            </a:pPr>
            <a:endParaRPr lang="en-US" b="0" smtClean="0"/>
          </a:p>
        </p:txBody>
      </p:sp>
      <p:pic>
        <p:nvPicPr>
          <p:cNvPr id="12292" name="Picture 12" descr="2746_mara_wildebe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8188"/>
            <a:ext cx="922020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3" descr="little-vumb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2619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4" descr="12_31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4105275"/>
            <a:ext cx="42862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15"/>
          <p:cNvSpPr txBox="1">
            <a:spLocks noChangeArrowheads="1"/>
          </p:cNvSpPr>
          <p:nvPr/>
        </p:nvSpPr>
        <p:spPr bwMode="auto">
          <a:xfrm>
            <a:off x="3581400" y="1066800"/>
            <a:ext cx="533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000000"/>
              </a:solidFill>
              <a:latin typeface="Tahoma" pitchFamily="34" charset="0"/>
            </a:endParaRPr>
          </a:p>
        </p:txBody>
      </p:sp>
      <p:sp>
        <p:nvSpPr>
          <p:cNvPr id="12296" name="Text Box 16"/>
          <p:cNvSpPr txBox="1">
            <a:spLocks noChangeArrowheads="1"/>
          </p:cNvSpPr>
          <p:nvPr/>
        </p:nvSpPr>
        <p:spPr bwMode="auto">
          <a:xfrm>
            <a:off x="3810000" y="1600200"/>
            <a:ext cx="4495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a:solidFill>
                  <a:srgbClr val="FFFFFF"/>
                </a:solidFill>
                <a:latin typeface="Tahoma" pitchFamily="34" charset="0"/>
              </a:rPr>
              <a:t>Different species grazing together may have differently tuned senses (e.g. sight, hearing, smell) so that together they are more likely to detect dangers.</a:t>
            </a:r>
          </a:p>
        </p:txBody>
      </p:sp>
      <p:sp>
        <p:nvSpPr>
          <p:cNvPr id="11" name="Action Button: Forward or Next 10">
            <a:hlinkClick r:id="" action="ppaction://hlinkshowjump?jump=nextslide" highlightClick="1"/>
          </p:cNvPr>
          <p:cNvSpPr/>
          <p:nvPr/>
        </p:nvSpPr>
        <p:spPr>
          <a:xfrm>
            <a:off x="8351838" y="637857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NZ"/>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NZ">
              <a:solidFill>
                <a:srgbClr val="DEF6F1"/>
              </a:solidFill>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stel stormfront design template">
  <a:themeElements>
    <a:clrScheme name="Pastel stormfron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Pastel stormfront design templat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stel stormfront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stel stormfront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stel stormfront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stel stormfron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stel stormfront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stel stormfront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stel stormfront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stel stormfront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stel stormfront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stel stormfront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stel stormfront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stel stormfront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TotalTime>
  <Words>616</Words>
  <Application>Microsoft Office PowerPoint</Application>
  <PresentationFormat>On-screen Show (4:3)</PresentationFormat>
  <Paragraphs>70</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Impact</vt:lpstr>
      <vt:lpstr>Tahoma</vt:lpstr>
      <vt:lpstr>Default Design</vt:lpstr>
      <vt:lpstr>Pastel stormfront design template</vt:lpstr>
      <vt:lpstr>Responses to Biotic Factors</vt:lpstr>
      <vt:lpstr>Interspecific relationships</vt:lpstr>
      <vt:lpstr>PowerPoint Presentation</vt:lpstr>
      <vt:lpstr>Interspecific co-operative responses</vt:lpstr>
      <vt:lpstr>Legume root nodules (pg64)</vt:lpstr>
      <vt:lpstr>Cellulose digestion</vt:lpstr>
      <vt:lpstr>Termites</vt:lpstr>
      <vt:lpstr>Mutualism – (cleaner fish)</vt:lpstr>
      <vt:lpstr>Mixed grazing</vt:lpstr>
      <vt:lpstr>Ants farming other insects</vt:lpstr>
      <vt:lpstr>Commensalism</vt:lpstr>
      <vt:lpstr>Who’s the sucker?</vt:lpstr>
      <vt:lpstr>The pea crab</vt:lpstr>
      <vt:lpstr>Give us a lift?</vt:lpstr>
      <vt:lpstr>Here’s a well known commensal</vt:lpstr>
      <vt:lpstr>Don’t get crabby about it!</vt:lpstr>
      <vt:lpstr>PowerPoint Presentation</vt:lpstr>
      <vt:lpstr>More commensals </vt:lpstr>
    </vt:vector>
  </TitlesOfParts>
  <Company>St. Marys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Responses to Biotic Factors</dc:title>
  <dc:creator>Rick Wood</dc:creator>
  <cp:lastModifiedBy>Rick Wood</cp:lastModifiedBy>
  <cp:revision>14</cp:revision>
  <dcterms:created xsi:type="dcterms:W3CDTF">2008-02-11T00:56:26Z</dcterms:created>
  <dcterms:modified xsi:type="dcterms:W3CDTF">2014-02-24T20:33:31Z</dcterms:modified>
</cp:coreProperties>
</file>